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62" d="100"/>
          <a:sy n="62" d="100"/>
        </p:scale>
        <p:origin x="72" y="2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ADA7F6-A69D-D6DF-2B26-01AAF232239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FCA07A6-6D85-261E-BBDA-8F17801F5F3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0785AF4-037D-CA69-52EE-813569D6ED13}"/>
              </a:ext>
            </a:extLst>
          </p:cNvPr>
          <p:cNvSpPr>
            <a:spLocks noGrp="1"/>
          </p:cNvSpPr>
          <p:nvPr>
            <p:ph type="dt" sz="half" idx="10"/>
          </p:nvPr>
        </p:nvSpPr>
        <p:spPr/>
        <p:txBody>
          <a:bodyPr/>
          <a:lstStyle/>
          <a:p>
            <a:fld id="{DD80F883-DFBE-4980-81E2-8FD65B6D6A27}" type="datetimeFigureOut">
              <a:rPr lang="en-US" smtClean="0"/>
              <a:t>2/1/2026</a:t>
            </a:fld>
            <a:endParaRPr lang="en-US"/>
          </a:p>
        </p:txBody>
      </p:sp>
      <p:sp>
        <p:nvSpPr>
          <p:cNvPr id="5" name="Footer Placeholder 4">
            <a:extLst>
              <a:ext uri="{FF2B5EF4-FFF2-40B4-BE49-F238E27FC236}">
                <a16:creationId xmlns:a16="http://schemas.microsoft.com/office/drawing/2014/main" id="{7AA408BA-D493-FD68-7175-80FAC87C59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1A8CEA-C227-AF2D-B9B7-551A6C6ED6FA}"/>
              </a:ext>
            </a:extLst>
          </p:cNvPr>
          <p:cNvSpPr>
            <a:spLocks noGrp="1"/>
          </p:cNvSpPr>
          <p:nvPr>
            <p:ph type="sldNum" sz="quarter" idx="12"/>
          </p:nvPr>
        </p:nvSpPr>
        <p:spPr/>
        <p:txBody>
          <a:bodyPr/>
          <a:lstStyle/>
          <a:p>
            <a:fld id="{57B0AAA9-C049-4F7B-9F51-619E78DC5540}" type="slidenum">
              <a:rPr lang="en-US" smtClean="0"/>
              <a:t>‹#›</a:t>
            </a:fld>
            <a:endParaRPr lang="en-US"/>
          </a:p>
        </p:txBody>
      </p:sp>
    </p:spTree>
    <p:extLst>
      <p:ext uri="{BB962C8B-B14F-4D97-AF65-F5344CB8AC3E}">
        <p14:creationId xmlns:p14="http://schemas.microsoft.com/office/powerpoint/2010/main" val="32872179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D805A-9640-A3C4-979E-79C5347C6E9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9D1B4E8-2D67-914F-03F0-23BB2FBE3D8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C4B057-B48C-1786-7EEB-9A43CFFFAC0F}"/>
              </a:ext>
            </a:extLst>
          </p:cNvPr>
          <p:cNvSpPr>
            <a:spLocks noGrp="1"/>
          </p:cNvSpPr>
          <p:nvPr>
            <p:ph type="dt" sz="half" idx="10"/>
          </p:nvPr>
        </p:nvSpPr>
        <p:spPr/>
        <p:txBody>
          <a:bodyPr/>
          <a:lstStyle/>
          <a:p>
            <a:fld id="{DD80F883-DFBE-4980-81E2-8FD65B6D6A27}" type="datetimeFigureOut">
              <a:rPr lang="en-US" smtClean="0"/>
              <a:t>2/1/2026</a:t>
            </a:fld>
            <a:endParaRPr lang="en-US"/>
          </a:p>
        </p:txBody>
      </p:sp>
      <p:sp>
        <p:nvSpPr>
          <p:cNvPr id="5" name="Footer Placeholder 4">
            <a:extLst>
              <a:ext uri="{FF2B5EF4-FFF2-40B4-BE49-F238E27FC236}">
                <a16:creationId xmlns:a16="http://schemas.microsoft.com/office/drawing/2014/main" id="{BA27C9C4-7A9E-4F6C-2681-F5A0961DFD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18C348-000B-926E-B2F3-E715D5A6A23A}"/>
              </a:ext>
            </a:extLst>
          </p:cNvPr>
          <p:cNvSpPr>
            <a:spLocks noGrp="1"/>
          </p:cNvSpPr>
          <p:nvPr>
            <p:ph type="sldNum" sz="quarter" idx="12"/>
          </p:nvPr>
        </p:nvSpPr>
        <p:spPr/>
        <p:txBody>
          <a:bodyPr/>
          <a:lstStyle/>
          <a:p>
            <a:fld id="{57B0AAA9-C049-4F7B-9F51-619E78DC5540}" type="slidenum">
              <a:rPr lang="en-US" smtClean="0"/>
              <a:t>‹#›</a:t>
            </a:fld>
            <a:endParaRPr lang="en-US"/>
          </a:p>
        </p:txBody>
      </p:sp>
    </p:spTree>
    <p:extLst>
      <p:ext uri="{BB962C8B-B14F-4D97-AF65-F5344CB8AC3E}">
        <p14:creationId xmlns:p14="http://schemas.microsoft.com/office/powerpoint/2010/main" val="1643358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BE27CFB-286E-CC88-CD7A-587728DE3A5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574DA1A-1D8F-B5E3-ACFE-DD9C045B53D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14A4A7-8142-8485-E254-3A11921D0B6F}"/>
              </a:ext>
            </a:extLst>
          </p:cNvPr>
          <p:cNvSpPr>
            <a:spLocks noGrp="1"/>
          </p:cNvSpPr>
          <p:nvPr>
            <p:ph type="dt" sz="half" idx="10"/>
          </p:nvPr>
        </p:nvSpPr>
        <p:spPr/>
        <p:txBody>
          <a:bodyPr/>
          <a:lstStyle/>
          <a:p>
            <a:fld id="{DD80F883-DFBE-4980-81E2-8FD65B6D6A27}" type="datetimeFigureOut">
              <a:rPr lang="en-US" smtClean="0"/>
              <a:t>2/1/2026</a:t>
            </a:fld>
            <a:endParaRPr lang="en-US"/>
          </a:p>
        </p:txBody>
      </p:sp>
      <p:sp>
        <p:nvSpPr>
          <p:cNvPr id="5" name="Footer Placeholder 4">
            <a:extLst>
              <a:ext uri="{FF2B5EF4-FFF2-40B4-BE49-F238E27FC236}">
                <a16:creationId xmlns:a16="http://schemas.microsoft.com/office/drawing/2014/main" id="{B6A66B25-99B2-6E26-382D-E08046AC65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C4B985-B3CE-A90A-C163-F4255BBD9ED8}"/>
              </a:ext>
            </a:extLst>
          </p:cNvPr>
          <p:cNvSpPr>
            <a:spLocks noGrp="1"/>
          </p:cNvSpPr>
          <p:nvPr>
            <p:ph type="sldNum" sz="quarter" idx="12"/>
          </p:nvPr>
        </p:nvSpPr>
        <p:spPr/>
        <p:txBody>
          <a:bodyPr/>
          <a:lstStyle/>
          <a:p>
            <a:fld id="{57B0AAA9-C049-4F7B-9F51-619E78DC5540}" type="slidenum">
              <a:rPr lang="en-US" smtClean="0"/>
              <a:t>‹#›</a:t>
            </a:fld>
            <a:endParaRPr lang="en-US"/>
          </a:p>
        </p:txBody>
      </p:sp>
    </p:spTree>
    <p:extLst>
      <p:ext uri="{BB962C8B-B14F-4D97-AF65-F5344CB8AC3E}">
        <p14:creationId xmlns:p14="http://schemas.microsoft.com/office/powerpoint/2010/main" val="2669530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F727F-193B-C730-EF4B-5ACE16D996B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99B3184-E07C-334D-6F22-AB2C4C78318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2B881D-408A-4A5D-CB2A-91A7A4980085}"/>
              </a:ext>
            </a:extLst>
          </p:cNvPr>
          <p:cNvSpPr>
            <a:spLocks noGrp="1"/>
          </p:cNvSpPr>
          <p:nvPr>
            <p:ph type="dt" sz="half" idx="10"/>
          </p:nvPr>
        </p:nvSpPr>
        <p:spPr/>
        <p:txBody>
          <a:bodyPr/>
          <a:lstStyle/>
          <a:p>
            <a:fld id="{DD80F883-DFBE-4980-81E2-8FD65B6D6A27}" type="datetimeFigureOut">
              <a:rPr lang="en-US" smtClean="0"/>
              <a:t>2/1/2026</a:t>
            </a:fld>
            <a:endParaRPr lang="en-US"/>
          </a:p>
        </p:txBody>
      </p:sp>
      <p:sp>
        <p:nvSpPr>
          <p:cNvPr id="5" name="Footer Placeholder 4">
            <a:extLst>
              <a:ext uri="{FF2B5EF4-FFF2-40B4-BE49-F238E27FC236}">
                <a16:creationId xmlns:a16="http://schemas.microsoft.com/office/drawing/2014/main" id="{7D584A25-F63C-C0DF-02EB-81EF515295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9773AC-8BAA-E9ED-EF82-8A8EFA4C5407}"/>
              </a:ext>
            </a:extLst>
          </p:cNvPr>
          <p:cNvSpPr>
            <a:spLocks noGrp="1"/>
          </p:cNvSpPr>
          <p:nvPr>
            <p:ph type="sldNum" sz="quarter" idx="12"/>
          </p:nvPr>
        </p:nvSpPr>
        <p:spPr/>
        <p:txBody>
          <a:bodyPr/>
          <a:lstStyle/>
          <a:p>
            <a:fld id="{57B0AAA9-C049-4F7B-9F51-619E78DC5540}" type="slidenum">
              <a:rPr lang="en-US" smtClean="0"/>
              <a:t>‹#›</a:t>
            </a:fld>
            <a:endParaRPr lang="en-US"/>
          </a:p>
        </p:txBody>
      </p:sp>
    </p:spTree>
    <p:extLst>
      <p:ext uri="{BB962C8B-B14F-4D97-AF65-F5344CB8AC3E}">
        <p14:creationId xmlns:p14="http://schemas.microsoft.com/office/powerpoint/2010/main" val="2995160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290F2-A439-3199-094E-B9BD3F5DEF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19BB74F-B970-8D4E-4CCF-EEB1623243F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CA4DDE3-F9F7-082B-5502-4BDB54115F6C}"/>
              </a:ext>
            </a:extLst>
          </p:cNvPr>
          <p:cNvSpPr>
            <a:spLocks noGrp="1"/>
          </p:cNvSpPr>
          <p:nvPr>
            <p:ph type="dt" sz="half" idx="10"/>
          </p:nvPr>
        </p:nvSpPr>
        <p:spPr/>
        <p:txBody>
          <a:bodyPr/>
          <a:lstStyle/>
          <a:p>
            <a:fld id="{DD80F883-DFBE-4980-81E2-8FD65B6D6A27}" type="datetimeFigureOut">
              <a:rPr lang="en-US" smtClean="0"/>
              <a:t>2/1/2026</a:t>
            </a:fld>
            <a:endParaRPr lang="en-US"/>
          </a:p>
        </p:txBody>
      </p:sp>
      <p:sp>
        <p:nvSpPr>
          <p:cNvPr id="5" name="Footer Placeholder 4">
            <a:extLst>
              <a:ext uri="{FF2B5EF4-FFF2-40B4-BE49-F238E27FC236}">
                <a16:creationId xmlns:a16="http://schemas.microsoft.com/office/drawing/2014/main" id="{72D3C536-3383-FB73-32B8-6AD06A2463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CFBD8D-78DC-92F7-67E3-4A2776DD71A1}"/>
              </a:ext>
            </a:extLst>
          </p:cNvPr>
          <p:cNvSpPr>
            <a:spLocks noGrp="1"/>
          </p:cNvSpPr>
          <p:nvPr>
            <p:ph type="sldNum" sz="quarter" idx="12"/>
          </p:nvPr>
        </p:nvSpPr>
        <p:spPr/>
        <p:txBody>
          <a:bodyPr/>
          <a:lstStyle/>
          <a:p>
            <a:fld id="{57B0AAA9-C049-4F7B-9F51-619E78DC5540}" type="slidenum">
              <a:rPr lang="en-US" smtClean="0"/>
              <a:t>‹#›</a:t>
            </a:fld>
            <a:endParaRPr lang="en-US"/>
          </a:p>
        </p:txBody>
      </p:sp>
    </p:spTree>
    <p:extLst>
      <p:ext uri="{BB962C8B-B14F-4D97-AF65-F5344CB8AC3E}">
        <p14:creationId xmlns:p14="http://schemas.microsoft.com/office/powerpoint/2010/main" val="3657259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87AC57-FDC6-E604-8F37-E3D97A75858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4343123-BFE5-5ED1-8FE5-3A6E64DB9D1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3A2DD53-8EDD-6891-9FD1-A2255832A44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81D82C9-F613-D257-946B-E4552CB7DF7C}"/>
              </a:ext>
            </a:extLst>
          </p:cNvPr>
          <p:cNvSpPr>
            <a:spLocks noGrp="1"/>
          </p:cNvSpPr>
          <p:nvPr>
            <p:ph type="dt" sz="half" idx="10"/>
          </p:nvPr>
        </p:nvSpPr>
        <p:spPr/>
        <p:txBody>
          <a:bodyPr/>
          <a:lstStyle/>
          <a:p>
            <a:fld id="{DD80F883-DFBE-4980-81E2-8FD65B6D6A27}" type="datetimeFigureOut">
              <a:rPr lang="en-US" smtClean="0"/>
              <a:t>2/1/2026</a:t>
            </a:fld>
            <a:endParaRPr lang="en-US"/>
          </a:p>
        </p:txBody>
      </p:sp>
      <p:sp>
        <p:nvSpPr>
          <p:cNvPr id="6" name="Footer Placeholder 5">
            <a:extLst>
              <a:ext uri="{FF2B5EF4-FFF2-40B4-BE49-F238E27FC236}">
                <a16:creationId xmlns:a16="http://schemas.microsoft.com/office/drawing/2014/main" id="{4CCAD4D0-6942-9A1F-E3DE-9DFDCB194FE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1E16C11-C46B-82B2-7AFE-649126141BAC}"/>
              </a:ext>
            </a:extLst>
          </p:cNvPr>
          <p:cNvSpPr>
            <a:spLocks noGrp="1"/>
          </p:cNvSpPr>
          <p:nvPr>
            <p:ph type="sldNum" sz="quarter" idx="12"/>
          </p:nvPr>
        </p:nvSpPr>
        <p:spPr/>
        <p:txBody>
          <a:bodyPr/>
          <a:lstStyle/>
          <a:p>
            <a:fld id="{57B0AAA9-C049-4F7B-9F51-619E78DC5540}" type="slidenum">
              <a:rPr lang="en-US" smtClean="0"/>
              <a:t>‹#›</a:t>
            </a:fld>
            <a:endParaRPr lang="en-US"/>
          </a:p>
        </p:txBody>
      </p:sp>
    </p:spTree>
    <p:extLst>
      <p:ext uri="{BB962C8B-B14F-4D97-AF65-F5344CB8AC3E}">
        <p14:creationId xmlns:p14="http://schemas.microsoft.com/office/powerpoint/2010/main" val="4102887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6B453-CEC0-1325-A2D2-DD853DCD046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C1440AC-FBAF-FB4B-E9C2-7D1A303A9A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1FA3752-2420-C036-ED1C-C8FDC9FA0F5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9D0E2FF-791D-D1EF-33EF-EABA739D42C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EC4D7CB-A8D7-84CC-67A3-EAA252A18B0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67F9F0E-F118-6B02-ABFA-D58AA43AE51A}"/>
              </a:ext>
            </a:extLst>
          </p:cNvPr>
          <p:cNvSpPr>
            <a:spLocks noGrp="1"/>
          </p:cNvSpPr>
          <p:nvPr>
            <p:ph type="dt" sz="half" idx="10"/>
          </p:nvPr>
        </p:nvSpPr>
        <p:spPr/>
        <p:txBody>
          <a:bodyPr/>
          <a:lstStyle/>
          <a:p>
            <a:fld id="{DD80F883-DFBE-4980-81E2-8FD65B6D6A27}" type="datetimeFigureOut">
              <a:rPr lang="en-US" smtClean="0"/>
              <a:t>2/1/2026</a:t>
            </a:fld>
            <a:endParaRPr lang="en-US"/>
          </a:p>
        </p:txBody>
      </p:sp>
      <p:sp>
        <p:nvSpPr>
          <p:cNvPr id="8" name="Footer Placeholder 7">
            <a:extLst>
              <a:ext uri="{FF2B5EF4-FFF2-40B4-BE49-F238E27FC236}">
                <a16:creationId xmlns:a16="http://schemas.microsoft.com/office/drawing/2014/main" id="{05CA10A4-6DB7-968C-45DB-9CB7ABF2E31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DF9F7FB-9C2F-6036-E7B5-908F63A79963}"/>
              </a:ext>
            </a:extLst>
          </p:cNvPr>
          <p:cNvSpPr>
            <a:spLocks noGrp="1"/>
          </p:cNvSpPr>
          <p:nvPr>
            <p:ph type="sldNum" sz="quarter" idx="12"/>
          </p:nvPr>
        </p:nvSpPr>
        <p:spPr/>
        <p:txBody>
          <a:bodyPr/>
          <a:lstStyle/>
          <a:p>
            <a:fld id="{57B0AAA9-C049-4F7B-9F51-619E78DC5540}" type="slidenum">
              <a:rPr lang="en-US" smtClean="0"/>
              <a:t>‹#›</a:t>
            </a:fld>
            <a:endParaRPr lang="en-US"/>
          </a:p>
        </p:txBody>
      </p:sp>
    </p:spTree>
    <p:extLst>
      <p:ext uri="{BB962C8B-B14F-4D97-AF65-F5344CB8AC3E}">
        <p14:creationId xmlns:p14="http://schemas.microsoft.com/office/powerpoint/2010/main" val="12833961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D7A1D-D469-B2AA-7826-ACCAF772E7E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E843F42-F13D-B8C2-EA7B-266497023E0B}"/>
              </a:ext>
            </a:extLst>
          </p:cNvPr>
          <p:cNvSpPr>
            <a:spLocks noGrp="1"/>
          </p:cNvSpPr>
          <p:nvPr>
            <p:ph type="dt" sz="half" idx="10"/>
          </p:nvPr>
        </p:nvSpPr>
        <p:spPr/>
        <p:txBody>
          <a:bodyPr/>
          <a:lstStyle/>
          <a:p>
            <a:fld id="{DD80F883-DFBE-4980-81E2-8FD65B6D6A27}" type="datetimeFigureOut">
              <a:rPr lang="en-US" smtClean="0"/>
              <a:t>2/1/2026</a:t>
            </a:fld>
            <a:endParaRPr lang="en-US"/>
          </a:p>
        </p:txBody>
      </p:sp>
      <p:sp>
        <p:nvSpPr>
          <p:cNvPr id="4" name="Footer Placeholder 3">
            <a:extLst>
              <a:ext uri="{FF2B5EF4-FFF2-40B4-BE49-F238E27FC236}">
                <a16:creationId xmlns:a16="http://schemas.microsoft.com/office/drawing/2014/main" id="{2C442205-EE74-ED52-4EFF-DE128237BDF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171C23B-0C4E-1646-2859-04F4C5EE59B8}"/>
              </a:ext>
            </a:extLst>
          </p:cNvPr>
          <p:cNvSpPr>
            <a:spLocks noGrp="1"/>
          </p:cNvSpPr>
          <p:nvPr>
            <p:ph type="sldNum" sz="quarter" idx="12"/>
          </p:nvPr>
        </p:nvSpPr>
        <p:spPr/>
        <p:txBody>
          <a:bodyPr/>
          <a:lstStyle/>
          <a:p>
            <a:fld id="{57B0AAA9-C049-4F7B-9F51-619E78DC5540}" type="slidenum">
              <a:rPr lang="en-US" smtClean="0"/>
              <a:t>‹#›</a:t>
            </a:fld>
            <a:endParaRPr lang="en-US"/>
          </a:p>
        </p:txBody>
      </p:sp>
    </p:spTree>
    <p:extLst>
      <p:ext uri="{BB962C8B-B14F-4D97-AF65-F5344CB8AC3E}">
        <p14:creationId xmlns:p14="http://schemas.microsoft.com/office/powerpoint/2010/main" val="84008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E3C9A8-63DC-63D6-B9EF-3FF8361E50F0}"/>
              </a:ext>
            </a:extLst>
          </p:cNvPr>
          <p:cNvSpPr>
            <a:spLocks noGrp="1"/>
          </p:cNvSpPr>
          <p:nvPr>
            <p:ph type="dt" sz="half" idx="10"/>
          </p:nvPr>
        </p:nvSpPr>
        <p:spPr/>
        <p:txBody>
          <a:bodyPr/>
          <a:lstStyle/>
          <a:p>
            <a:fld id="{DD80F883-DFBE-4980-81E2-8FD65B6D6A27}" type="datetimeFigureOut">
              <a:rPr lang="en-US" smtClean="0"/>
              <a:t>2/1/2026</a:t>
            </a:fld>
            <a:endParaRPr lang="en-US"/>
          </a:p>
        </p:txBody>
      </p:sp>
      <p:sp>
        <p:nvSpPr>
          <p:cNvPr id="3" name="Footer Placeholder 2">
            <a:extLst>
              <a:ext uri="{FF2B5EF4-FFF2-40B4-BE49-F238E27FC236}">
                <a16:creationId xmlns:a16="http://schemas.microsoft.com/office/drawing/2014/main" id="{0CC26AEF-903A-13D7-F57B-D41B5D1DCFA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565F4DD-5E65-3F89-B458-7344B9ECA987}"/>
              </a:ext>
            </a:extLst>
          </p:cNvPr>
          <p:cNvSpPr>
            <a:spLocks noGrp="1"/>
          </p:cNvSpPr>
          <p:nvPr>
            <p:ph type="sldNum" sz="quarter" idx="12"/>
          </p:nvPr>
        </p:nvSpPr>
        <p:spPr/>
        <p:txBody>
          <a:bodyPr/>
          <a:lstStyle/>
          <a:p>
            <a:fld id="{57B0AAA9-C049-4F7B-9F51-619E78DC5540}" type="slidenum">
              <a:rPr lang="en-US" smtClean="0"/>
              <a:t>‹#›</a:t>
            </a:fld>
            <a:endParaRPr lang="en-US"/>
          </a:p>
        </p:txBody>
      </p:sp>
    </p:spTree>
    <p:extLst>
      <p:ext uri="{BB962C8B-B14F-4D97-AF65-F5344CB8AC3E}">
        <p14:creationId xmlns:p14="http://schemas.microsoft.com/office/powerpoint/2010/main" val="20298755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8B0B37-5A69-3582-87FD-4A5B56C99D1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AF4BECD-36F8-715E-5622-47E6A52427A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BB3E3ED-9AAA-2448-4678-ABCB01CB8D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4B973B-5CE6-DE51-7727-B47CEFECC8B2}"/>
              </a:ext>
            </a:extLst>
          </p:cNvPr>
          <p:cNvSpPr>
            <a:spLocks noGrp="1"/>
          </p:cNvSpPr>
          <p:nvPr>
            <p:ph type="dt" sz="half" idx="10"/>
          </p:nvPr>
        </p:nvSpPr>
        <p:spPr/>
        <p:txBody>
          <a:bodyPr/>
          <a:lstStyle/>
          <a:p>
            <a:fld id="{DD80F883-DFBE-4980-81E2-8FD65B6D6A27}" type="datetimeFigureOut">
              <a:rPr lang="en-US" smtClean="0"/>
              <a:t>2/1/2026</a:t>
            </a:fld>
            <a:endParaRPr lang="en-US"/>
          </a:p>
        </p:txBody>
      </p:sp>
      <p:sp>
        <p:nvSpPr>
          <p:cNvPr id="6" name="Footer Placeholder 5">
            <a:extLst>
              <a:ext uri="{FF2B5EF4-FFF2-40B4-BE49-F238E27FC236}">
                <a16:creationId xmlns:a16="http://schemas.microsoft.com/office/drawing/2014/main" id="{E60D536D-C610-E651-47EE-D48558C04C3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BD8ABD-049A-000F-9111-96DA0CB6D1AB}"/>
              </a:ext>
            </a:extLst>
          </p:cNvPr>
          <p:cNvSpPr>
            <a:spLocks noGrp="1"/>
          </p:cNvSpPr>
          <p:nvPr>
            <p:ph type="sldNum" sz="quarter" idx="12"/>
          </p:nvPr>
        </p:nvSpPr>
        <p:spPr/>
        <p:txBody>
          <a:bodyPr/>
          <a:lstStyle/>
          <a:p>
            <a:fld id="{57B0AAA9-C049-4F7B-9F51-619E78DC5540}" type="slidenum">
              <a:rPr lang="en-US" smtClean="0"/>
              <a:t>‹#›</a:t>
            </a:fld>
            <a:endParaRPr lang="en-US"/>
          </a:p>
        </p:txBody>
      </p:sp>
    </p:spTree>
    <p:extLst>
      <p:ext uri="{BB962C8B-B14F-4D97-AF65-F5344CB8AC3E}">
        <p14:creationId xmlns:p14="http://schemas.microsoft.com/office/powerpoint/2010/main" val="28711779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7F3E8B-B36A-B738-1AE6-72115DB705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8DFB7AE-DF7B-D61C-32CA-9B7289EE6E3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E8404FC-AE88-4C1D-28F5-0F17491347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02946-50CE-DF07-F5A9-0F00E4DAE172}"/>
              </a:ext>
            </a:extLst>
          </p:cNvPr>
          <p:cNvSpPr>
            <a:spLocks noGrp="1"/>
          </p:cNvSpPr>
          <p:nvPr>
            <p:ph type="dt" sz="half" idx="10"/>
          </p:nvPr>
        </p:nvSpPr>
        <p:spPr/>
        <p:txBody>
          <a:bodyPr/>
          <a:lstStyle/>
          <a:p>
            <a:fld id="{DD80F883-DFBE-4980-81E2-8FD65B6D6A27}" type="datetimeFigureOut">
              <a:rPr lang="en-US" smtClean="0"/>
              <a:t>2/1/2026</a:t>
            </a:fld>
            <a:endParaRPr lang="en-US"/>
          </a:p>
        </p:txBody>
      </p:sp>
      <p:sp>
        <p:nvSpPr>
          <p:cNvPr id="6" name="Footer Placeholder 5">
            <a:extLst>
              <a:ext uri="{FF2B5EF4-FFF2-40B4-BE49-F238E27FC236}">
                <a16:creationId xmlns:a16="http://schemas.microsoft.com/office/drawing/2014/main" id="{BDBB81CB-D485-A2AF-CA3F-51840CDE27B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0C2465-8778-8A3B-25D4-6013EA3EC00E}"/>
              </a:ext>
            </a:extLst>
          </p:cNvPr>
          <p:cNvSpPr>
            <a:spLocks noGrp="1"/>
          </p:cNvSpPr>
          <p:nvPr>
            <p:ph type="sldNum" sz="quarter" idx="12"/>
          </p:nvPr>
        </p:nvSpPr>
        <p:spPr/>
        <p:txBody>
          <a:bodyPr/>
          <a:lstStyle/>
          <a:p>
            <a:fld id="{57B0AAA9-C049-4F7B-9F51-619E78DC5540}" type="slidenum">
              <a:rPr lang="en-US" smtClean="0"/>
              <a:t>‹#›</a:t>
            </a:fld>
            <a:endParaRPr lang="en-US"/>
          </a:p>
        </p:txBody>
      </p:sp>
    </p:spTree>
    <p:extLst>
      <p:ext uri="{BB962C8B-B14F-4D97-AF65-F5344CB8AC3E}">
        <p14:creationId xmlns:p14="http://schemas.microsoft.com/office/powerpoint/2010/main" val="13793715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2FA0AD2-031B-775D-06F7-233CB09C79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60E16B6-F2DE-251F-D2A2-529F0ED36FD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10DF5C-1456-548E-35C8-1DC2079665E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D80F883-DFBE-4980-81E2-8FD65B6D6A27}" type="datetimeFigureOut">
              <a:rPr lang="en-US" smtClean="0"/>
              <a:t>2/1/2026</a:t>
            </a:fld>
            <a:endParaRPr lang="en-US"/>
          </a:p>
        </p:txBody>
      </p:sp>
      <p:sp>
        <p:nvSpPr>
          <p:cNvPr id="5" name="Footer Placeholder 4">
            <a:extLst>
              <a:ext uri="{FF2B5EF4-FFF2-40B4-BE49-F238E27FC236}">
                <a16:creationId xmlns:a16="http://schemas.microsoft.com/office/drawing/2014/main" id="{532315FA-AAF7-2DFB-5AB6-347791DA541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8E65140-4BB0-E98A-91DF-A67E4EF6F0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7B0AAA9-C049-4F7B-9F51-619E78DC5540}" type="slidenum">
              <a:rPr lang="en-US" smtClean="0"/>
              <a:t>‹#›</a:t>
            </a:fld>
            <a:endParaRPr lang="en-US"/>
          </a:p>
        </p:txBody>
      </p:sp>
    </p:spTree>
    <p:extLst>
      <p:ext uri="{BB962C8B-B14F-4D97-AF65-F5344CB8AC3E}">
        <p14:creationId xmlns:p14="http://schemas.microsoft.com/office/powerpoint/2010/main" val="11621864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4000">
              <a:schemeClr val="accent5">
                <a:lumMod val="20000"/>
                <a:lumOff val="80000"/>
                <a:alpha val="0"/>
              </a:schemeClr>
            </a:gs>
            <a:gs pos="0">
              <a:schemeClr val="accent2">
                <a:lumMod val="20000"/>
                <a:lumOff val="8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135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F45C6-0AD7-4E13-7065-653B0FE13042}"/>
              </a:ext>
            </a:extLst>
          </p:cNvPr>
          <p:cNvSpPr>
            <a:spLocks noGrp="1"/>
          </p:cNvSpPr>
          <p:nvPr>
            <p:ph type="ctrTitle"/>
          </p:nvPr>
        </p:nvSpPr>
        <p:spPr/>
        <p:txBody>
          <a:bodyPr>
            <a:normAutofit fontScale="90000"/>
          </a:bodyPr>
          <a:lstStyle/>
          <a:p>
            <a:r>
              <a:rPr lang="en-US" b="1" dirty="0">
                <a:solidFill>
                  <a:srgbClr val="C00000"/>
                </a:solidFill>
              </a:rPr>
              <a:t>Project  Looking Closely at Matter</a:t>
            </a:r>
            <a:br>
              <a:rPr lang="en-US" b="1" dirty="0">
                <a:solidFill>
                  <a:srgbClr val="C00000"/>
                </a:solidFill>
              </a:rPr>
            </a:br>
            <a:br>
              <a:rPr lang="en-US" b="1" dirty="0">
                <a:solidFill>
                  <a:srgbClr val="C00000"/>
                </a:solidFill>
              </a:rPr>
            </a:br>
            <a:r>
              <a:rPr lang="en-US" b="1" dirty="0">
                <a:solidFill>
                  <a:srgbClr val="C00000"/>
                </a:solidFill>
              </a:rPr>
              <a:t>Reference material</a:t>
            </a:r>
          </a:p>
        </p:txBody>
      </p:sp>
      <p:sp>
        <p:nvSpPr>
          <p:cNvPr id="3" name="Subtitle 2">
            <a:extLst>
              <a:ext uri="{FF2B5EF4-FFF2-40B4-BE49-F238E27FC236}">
                <a16:creationId xmlns:a16="http://schemas.microsoft.com/office/drawing/2014/main" id="{DC744F8F-4A23-A4C3-14F8-E6471EA9A214}"/>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424440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4000">
              <a:schemeClr val="accent5">
                <a:lumMod val="20000"/>
                <a:lumOff val="80000"/>
                <a:alpha val="0"/>
              </a:schemeClr>
            </a:gs>
            <a:gs pos="0">
              <a:schemeClr val="accent2">
                <a:lumMod val="20000"/>
                <a:lumOff val="8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13500000" scaled="1"/>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A821866-DBEC-AFE4-469D-11561F325588}"/>
              </a:ext>
            </a:extLst>
          </p:cNvPr>
          <p:cNvSpPr txBox="1"/>
          <p:nvPr/>
        </p:nvSpPr>
        <p:spPr>
          <a:xfrm>
            <a:off x="0" y="0"/>
            <a:ext cx="12192000" cy="5262979"/>
          </a:xfrm>
          <a:prstGeom prst="rect">
            <a:avLst/>
          </a:prstGeom>
          <a:noFill/>
        </p:spPr>
        <p:txBody>
          <a:bodyPr wrap="square">
            <a:spAutoFit/>
          </a:bodyPr>
          <a:lstStyle/>
          <a:p>
            <a:r>
              <a:rPr lang="en-US" sz="2400" b="1" dirty="0"/>
              <a:t>					</a:t>
            </a:r>
            <a:r>
              <a:rPr lang="en-US" sz="2400" b="1" dirty="0">
                <a:solidFill>
                  <a:srgbClr val="C00000"/>
                </a:solidFill>
              </a:rPr>
              <a:t>What Is Matter?</a:t>
            </a:r>
          </a:p>
          <a:p>
            <a:endParaRPr lang="en-US" sz="2400" b="1" dirty="0"/>
          </a:p>
          <a:p>
            <a:r>
              <a:rPr lang="en-US" sz="2400" b="1" dirty="0"/>
              <a:t>Everything around us is made of matter. Matter is anything that has mass and takes up space. Objects we can see and touch, such as a desk, a book, or a person, are made of matter. Some matter, like air, cannot be seen but still has mass and takes up space. If something does not have mass and does not take up space, it is not considered matter.</a:t>
            </a:r>
          </a:p>
          <a:p>
            <a:r>
              <a:rPr lang="en-US" sz="2400" b="1" dirty="0"/>
              <a:t>***********************************************************************************</a:t>
            </a:r>
          </a:p>
          <a:p>
            <a:r>
              <a:rPr lang="en-US" sz="2400" b="1" dirty="0"/>
              <a:t>				           </a:t>
            </a:r>
            <a:r>
              <a:rPr lang="en-US" sz="2400" b="1" dirty="0">
                <a:solidFill>
                  <a:srgbClr val="C00000"/>
                </a:solidFill>
              </a:rPr>
              <a:t>Mass and Volume</a:t>
            </a:r>
          </a:p>
          <a:p>
            <a:endParaRPr lang="en-US" sz="2400" b="1" dirty="0"/>
          </a:p>
          <a:p>
            <a:r>
              <a:rPr lang="en-US" sz="2400" b="1" dirty="0"/>
              <a:t>Two important properties of matter are mass and volume. Mass is the amount of matter in an object. It does not change based on location. Volume is the amount of space an object takes up. Different objects can have the same mass but different volumes, or the same volume but different masses. Scientists measure mass and volume to describe and compare matter accurately.</a:t>
            </a:r>
          </a:p>
        </p:txBody>
      </p:sp>
    </p:spTree>
    <p:extLst>
      <p:ext uri="{BB962C8B-B14F-4D97-AF65-F5344CB8AC3E}">
        <p14:creationId xmlns:p14="http://schemas.microsoft.com/office/powerpoint/2010/main" val="642632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4000">
              <a:schemeClr val="accent5">
                <a:lumMod val="20000"/>
                <a:lumOff val="80000"/>
                <a:alpha val="0"/>
              </a:schemeClr>
            </a:gs>
            <a:gs pos="0">
              <a:schemeClr val="accent2">
                <a:lumMod val="20000"/>
                <a:lumOff val="8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13500000" scaled="1"/>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C9A56F2-90C7-0A86-752E-20B3E43A9F2A}"/>
              </a:ext>
            </a:extLst>
          </p:cNvPr>
          <p:cNvSpPr txBox="1"/>
          <p:nvPr/>
        </p:nvSpPr>
        <p:spPr>
          <a:xfrm>
            <a:off x="-1" y="0"/>
            <a:ext cx="12113231" cy="5632311"/>
          </a:xfrm>
          <a:prstGeom prst="rect">
            <a:avLst/>
          </a:prstGeom>
          <a:noFill/>
        </p:spPr>
        <p:txBody>
          <a:bodyPr wrap="square">
            <a:spAutoFit/>
          </a:bodyPr>
          <a:lstStyle/>
          <a:p>
            <a:r>
              <a:rPr lang="en-US" sz="2400" b="1" dirty="0"/>
              <a:t>				</a:t>
            </a:r>
            <a:r>
              <a:rPr lang="en-US" sz="2400" b="1" dirty="0">
                <a:solidFill>
                  <a:srgbClr val="C00000"/>
                </a:solidFill>
              </a:rPr>
              <a:t>Physical Properties of Matter</a:t>
            </a:r>
          </a:p>
          <a:p>
            <a:endParaRPr lang="en-US" sz="2400" b="1" dirty="0"/>
          </a:p>
          <a:p>
            <a:r>
              <a:rPr lang="en-US" sz="2400" b="1" dirty="0"/>
              <a:t>Matter can be described using physical properties. Physical properties are characteristics that can be observed or measured without changing what the substance is. Examples of physical properties include color, shape, size, texture, hardness, density, solubility, and conductivity. These properties help scientists identify substances and understand how they behave.</a:t>
            </a:r>
          </a:p>
          <a:p>
            <a:r>
              <a:rPr lang="en-US" sz="2400" b="1" dirty="0"/>
              <a:t>*******************************************************************************</a:t>
            </a:r>
          </a:p>
          <a:p>
            <a:r>
              <a:rPr lang="en-US" sz="2400" b="1" dirty="0"/>
              <a:t>				</a:t>
            </a:r>
            <a:r>
              <a:rPr lang="en-US" sz="2400" b="1" dirty="0">
                <a:solidFill>
                  <a:srgbClr val="C00000"/>
                </a:solidFill>
              </a:rPr>
              <a:t>Density: A Key Property</a:t>
            </a:r>
          </a:p>
          <a:p>
            <a:endParaRPr lang="en-US" sz="2400" b="1" dirty="0">
              <a:solidFill>
                <a:srgbClr val="C00000"/>
              </a:solidFill>
            </a:endParaRPr>
          </a:p>
          <a:p>
            <a:r>
              <a:rPr lang="en-US" sz="2400" b="1" dirty="0"/>
              <a:t>Density describes how much matter is packed into a certain amount of space. It compares mass and volume. Objects with high density have a lot of mass in a small space, while objects with low density have less mass in the same space. Density explains why some objects float and others sink. Even large objects can float if their density is low.</a:t>
            </a:r>
          </a:p>
        </p:txBody>
      </p:sp>
    </p:spTree>
    <p:extLst>
      <p:ext uri="{BB962C8B-B14F-4D97-AF65-F5344CB8AC3E}">
        <p14:creationId xmlns:p14="http://schemas.microsoft.com/office/powerpoint/2010/main" val="23246826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4000">
              <a:schemeClr val="accent5">
                <a:lumMod val="20000"/>
                <a:lumOff val="80000"/>
                <a:alpha val="0"/>
              </a:schemeClr>
            </a:gs>
            <a:gs pos="0">
              <a:schemeClr val="accent2">
                <a:lumMod val="20000"/>
                <a:lumOff val="8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13500000" scaled="1"/>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9E0ACE5-EE3E-541A-4E2A-B0273B97DA1B}"/>
              </a:ext>
            </a:extLst>
          </p:cNvPr>
          <p:cNvSpPr txBox="1"/>
          <p:nvPr/>
        </p:nvSpPr>
        <p:spPr>
          <a:xfrm>
            <a:off x="0" y="0"/>
            <a:ext cx="12192000" cy="5262979"/>
          </a:xfrm>
          <a:prstGeom prst="rect">
            <a:avLst/>
          </a:prstGeom>
          <a:noFill/>
        </p:spPr>
        <p:txBody>
          <a:bodyPr wrap="square">
            <a:spAutoFit/>
          </a:bodyPr>
          <a:lstStyle/>
          <a:p>
            <a:r>
              <a:rPr lang="en-US" sz="2400" b="1" dirty="0"/>
              <a:t>					</a:t>
            </a:r>
            <a:r>
              <a:rPr lang="en-US" sz="2400" b="1" dirty="0">
                <a:solidFill>
                  <a:srgbClr val="C00000"/>
                </a:solidFill>
              </a:rPr>
              <a:t>States of Matter</a:t>
            </a:r>
          </a:p>
          <a:p>
            <a:endParaRPr lang="en-US" sz="2400" b="1" dirty="0">
              <a:solidFill>
                <a:srgbClr val="C00000"/>
              </a:solidFill>
            </a:endParaRPr>
          </a:p>
          <a:p>
            <a:r>
              <a:rPr lang="en-US" sz="2400" b="1" dirty="0"/>
              <a:t>Matter exists in different states, also called phases. The most common states of matter are solid, liquid, and gas. Solids have a definite shape and volume. Liquids have a definite volume but change shape to fit their container. Gases have neither a definite shape nor volume and spread out to fill their container. The state of matter depends on how closely particles are packed and how much energy they have.</a:t>
            </a:r>
          </a:p>
          <a:p>
            <a:r>
              <a:rPr lang="en-US" sz="2400" b="1" dirty="0"/>
              <a:t>********************************************************************************</a:t>
            </a:r>
          </a:p>
          <a:p>
            <a:r>
              <a:rPr lang="en-US" sz="2400" b="1" dirty="0"/>
              <a:t>				</a:t>
            </a:r>
            <a:r>
              <a:rPr lang="en-US" sz="2400" b="1" dirty="0">
                <a:solidFill>
                  <a:srgbClr val="C00000"/>
                </a:solidFill>
              </a:rPr>
              <a:t>             Changes in State</a:t>
            </a:r>
          </a:p>
          <a:p>
            <a:endParaRPr lang="en-US" sz="2400" b="1" dirty="0">
              <a:solidFill>
                <a:srgbClr val="C00000"/>
              </a:solidFill>
            </a:endParaRPr>
          </a:p>
          <a:p>
            <a:r>
              <a:rPr lang="en-US" sz="2400" b="1" dirty="0"/>
              <a:t>Matter can change from one state to another when energy is added or removed. Heating matter causes particles to move faster and spread apart, while cooling matter causes particles to slow down and move closer together. These changes are physical changes, not chemical changes, because the substance itself remains the same.</a:t>
            </a:r>
          </a:p>
        </p:txBody>
      </p:sp>
    </p:spTree>
    <p:extLst>
      <p:ext uri="{BB962C8B-B14F-4D97-AF65-F5344CB8AC3E}">
        <p14:creationId xmlns:p14="http://schemas.microsoft.com/office/powerpoint/2010/main" val="24692356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4000">
              <a:schemeClr val="accent5">
                <a:lumMod val="20000"/>
                <a:lumOff val="80000"/>
                <a:alpha val="20000"/>
              </a:schemeClr>
            </a:gs>
            <a:gs pos="0">
              <a:schemeClr val="accent2">
                <a:lumMod val="20000"/>
                <a:lumOff val="8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13500000" scaled="1"/>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25F9FDF-B985-0A8E-08F7-F15F27D1335C}"/>
              </a:ext>
            </a:extLst>
          </p:cNvPr>
          <p:cNvSpPr txBox="1"/>
          <p:nvPr/>
        </p:nvSpPr>
        <p:spPr>
          <a:xfrm>
            <a:off x="0" y="0"/>
            <a:ext cx="12192000" cy="6370975"/>
          </a:xfrm>
          <a:prstGeom prst="rect">
            <a:avLst/>
          </a:prstGeom>
          <a:noFill/>
        </p:spPr>
        <p:txBody>
          <a:bodyPr wrap="square">
            <a:spAutoFit/>
          </a:bodyPr>
          <a:lstStyle/>
          <a:p>
            <a:r>
              <a:rPr lang="en-US" sz="2400" b="1" dirty="0"/>
              <a:t>			       </a:t>
            </a:r>
            <a:r>
              <a:rPr lang="en-US" sz="2400" b="1" dirty="0">
                <a:solidFill>
                  <a:srgbClr val="C00000"/>
                </a:solidFill>
              </a:rPr>
              <a:t>Why Understanding Matter Matters</a:t>
            </a:r>
          </a:p>
          <a:p>
            <a:endParaRPr lang="en-US" sz="2400" b="1" dirty="0">
              <a:solidFill>
                <a:srgbClr val="C00000"/>
              </a:solidFill>
            </a:endParaRPr>
          </a:p>
          <a:p>
            <a:r>
              <a:rPr lang="en-US" sz="2400" b="1" dirty="0"/>
              <a:t>Understanding matter helps scientists explain how the physical world works. Engineers, chemists, and physicists use knowledge of matter to design buildings, create materials, and solve real-world problems. By studying matter, students begin to understand the foundation of all physical science.</a:t>
            </a:r>
          </a:p>
          <a:p>
            <a:r>
              <a:rPr lang="en-US" sz="2400" b="1" dirty="0"/>
              <a:t>***********************************************************************************</a:t>
            </a:r>
          </a:p>
          <a:p>
            <a:r>
              <a:rPr lang="en-US" sz="2400" b="1" dirty="0"/>
              <a:t>		</a:t>
            </a:r>
            <a:r>
              <a:rPr lang="en-US" sz="2400" b="1" dirty="0">
                <a:solidFill>
                  <a:srgbClr val="C00000"/>
                </a:solidFill>
              </a:rPr>
              <a:t>Common Physical Properties Used to Describe Matter</a:t>
            </a:r>
          </a:p>
          <a:p>
            <a:endParaRPr lang="en-US" sz="2400" b="1" dirty="0"/>
          </a:p>
          <a:p>
            <a:r>
              <a:rPr lang="en-US" sz="2400" b="1" dirty="0"/>
              <a:t>Scientists describe matter using physical properties. Physical properties are characteristics that can be observed or measured without changing the substance. Some commonly used physical properties include color, shape, texture, hardness, mass, volume, density, solubility, and conductivity. These properties help scientists identify substances and predict how they will behave. For example, density helps explain floating and sinking, while conductivity helps explain why some materials are used to carry electricity. Using physical properties allows scientists to study matter without changing what it is made of.</a:t>
            </a:r>
          </a:p>
        </p:txBody>
      </p:sp>
    </p:spTree>
    <p:extLst>
      <p:ext uri="{BB962C8B-B14F-4D97-AF65-F5344CB8AC3E}">
        <p14:creationId xmlns:p14="http://schemas.microsoft.com/office/powerpoint/2010/main" val="3335566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4000">
              <a:schemeClr val="accent5">
                <a:lumMod val="20000"/>
                <a:lumOff val="80000"/>
                <a:alpha val="15000"/>
              </a:schemeClr>
            </a:gs>
            <a:gs pos="0">
              <a:schemeClr val="accent2">
                <a:lumMod val="20000"/>
                <a:lumOff val="8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13500000" scaled="1"/>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72F6CE4-7D5E-049E-E006-20D4F4A35BEF}"/>
              </a:ext>
            </a:extLst>
          </p:cNvPr>
          <p:cNvSpPr txBox="1"/>
          <p:nvPr/>
        </p:nvSpPr>
        <p:spPr>
          <a:xfrm>
            <a:off x="0" y="82194"/>
            <a:ext cx="12192000" cy="3785652"/>
          </a:xfrm>
          <a:prstGeom prst="rect">
            <a:avLst/>
          </a:prstGeom>
          <a:noFill/>
        </p:spPr>
        <p:txBody>
          <a:bodyPr wrap="square">
            <a:spAutoFit/>
          </a:bodyPr>
          <a:lstStyle/>
          <a:p>
            <a:r>
              <a:rPr lang="en-US" sz="2400" b="1" dirty="0"/>
              <a:t>Common Physical Properties Used to Describe Matter</a:t>
            </a:r>
          </a:p>
          <a:p>
            <a:endParaRPr lang="en-US" sz="2400" b="1" dirty="0"/>
          </a:p>
          <a:p>
            <a:r>
              <a:rPr lang="en-US" sz="2400" b="1" dirty="0"/>
              <a:t>Scientists describe matter using physical properties. Physical properties are characteristics that can be observed or measured without changing what the substance is. These properties help scientists identify materials and predict how they will behave in different situations. When studying matter, scientists often focus on a specific set of physical properties so their observations can be compared and discussed clearly.</a:t>
            </a:r>
          </a:p>
          <a:p>
            <a:endParaRPr lang="en-US" sz="2400" b="1" dirty="0"/>
          </a:p>
          <a:p>
            <a:r>
              <a:rPr lang="en-US" sz="2400" b="1" dirty="0"/>
              <a:t>Go to the next slide</a:t>
            </a:r>
          </a:p>
        </p:txBody>
      </p:sp>
    </p:spTree>
    <p:extLst>
      <p:ext uri="{BB962C8B-B14F-4D97-AF65-F5344CB8AC3E}">
        <p14:creationId xmlns:p14="http://schemas.microsoft.com/office/powerpoint/2010/main" val="24648513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4000">
              <a:schemeClr val="accent5">
                <a:lumMod val="20000"/>
                <a:lumOff val="80000"/>
                <a:alpha val="17000"/>
              </a:schemeClr>
            </a:gs>
            <a:gs pos="0">
              <a:schemeClr val="accent2">
                <a:lumMod val="20000"/>
                <a:lumOff val="8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13500000" scaled="1"/>
          <a:tileRect/>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5230608-6962-1066-A7C3-310A3488B8B0}"/>
              </a:ext>
            </a:extLst>
          </p:cNvPr>
          <p:cNvSpPr txBox="1"/>
          <p:nvPr/>
        </p:nvSpPr>
        <p:spPr>
          <a:xfrm>
            <a:off x="-92467" y="0"/>
            <a:ext cx="12284467" cy="4893647"/>
          </a:xfrm>
          <a:prstGeom prst="rect">
            <a:avLst/>
          </a:prstGeom>
          <a:noFill/>
        </p:spPr>
        <p:txBody>
          <a:bodyPr wrap="square">
            <a:spAutoFit/>
          </a:bodyPr>
          <a:lstStyle/>
          <a:p>
            <a:r>
              <a:rPr lang="en-US" sz="2400" b="1" dirty="0"/>
              <a:t>		</a:t>
            </a:r>
            <a:r>
              <a:rPr lang="en-US" sz="2400" b="1" dirty="0">
                <a:solidFill>
                  <a:srgbClr val="C00000"/>
                </a:solidFill>
              </a:rPr>
              <a:t>Common Physical Properties Used to Describe</a:t>
            </a:r>
          </a:p>
          <a:p>
            <a:endParaRPr lang="en-US" sz="2400" b="1" dirty="0">
              <a:solidFill>
                <a:srgbClr val="C00000"/>
              </a:solidFill>
            </a:endParaRPr>
          </a:p>
          <a:p>
            <a:r>
              <a:rPr lang="en-US" sz="2400" b="1" dirty="0"/>
              <a:t>The physical properties used in this project include:</a:t>
            </a:r>
          </a:p>
          <a:p>
            <a:endParaRPr lang="en-US" sz="2400" b="1" dirty="0"/>
          </a:p>
          <a:p>
            <a:r>
              <a:rPr lang="en-US" sz="2400" b="1" dirty="0"/>
              <a:t>Color – how an object looks to the eye</a:t>
            </a:r>
          </a:p>
          <a:p>
            <a:r>
              <a:rPr lang="en-US" sz="2400" b="1" dirty="0"/>
              <a:t>Shape – the form or outline of an object</a:t>
            </a:r>
          </a:p>
          <a:p>
            <a:r>
              <a:rPr lang="en-US" sz="2400" b="1" dirty="0"/>
              <a:t>Texture – how the surface of an object feels</a:t>
            </a:r>
          </a:p>
          <a:p>
            <a:r>
              <a:rPr lang="en-US" sz="2400" b="1" dirty="0"/>
              <a:t>Hardness – how resistant an object is to being scratched or dented</a:t>
            </a:r>
          </a:p>
          <a:p>
            <a:r>
              <a:rPr lang="en-US" sz="2400" b="1" dirty="0"/>
              <a:t>Mass – the amount of matter in an object</a:t>
            </a:r>
          </a:p>
          <a:p>
            <a:r>
              <a:rPr lang="en-US" sz="2400" b="1" dirty="0"/>
              <a:t>Volume – the amount of space an object takes up</a:t>
            </a:r>
          </a:p>
          <a:p>
            <a:r>
              <a:rPr lang="en-US" sz="2400" b="1" dirty="0"/>
              <a:t>Density – how much mass is packed into a given volume</a:t>
            </a:r>
          </a:p>
          <a:p>
            <a:r>
              <a:rPr lang="en-US" sz="2400" b="1" dirty="0"/>
              <a:t>Solubility – how well a substance dissolves in another substance</a:t>
            </a:r>
          </a:p>
          <a:p>
            <a:r>
              <a:rPr lang="en-US" sz="2400" b="1" dirty="0"/>
              <a:t>Conductivity – how well a material allows heat or electricity to pass through it</a:t>
            </a:r>
          </a:p>
        </p:txBody>
      </p:sp>
    </p:spTree>
    <p:extLst>
      <p:ext uri="{BB962C8B-B14F-4D97-AF65-F5344CB8AC3E}">
        <p14:creationId xmlns:p14="http://schemas.microsoft.com/office/powerpoint/2010/main" val="35060036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23</TotalTime>
  <Words>826</Words>
  <Application>Microsoft Office PowerPoint</Application>
  <PresentationFormat>Widescreen</PresentationFormat>
  <Paragraphs>47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Aptos</vt:lpstr>
      <vt:lpstr>Aptos Display</vt:lpstr>
      <vt:lpstr>Arial</vt:lpstr>
      <vt:lpstr>Office Theme</vt:lpstr>
      <vt:lpstr>Project  Looking Closely at Matter  Reference material</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Alla Shaposhnikov</dc:creator>
  <cp:lastModifiedBy>Alla Shaposhnikov</cp:lastModifiedBy>
  <cp:revision>1</cp:revision>
  <dcterms:created xsi:type="dcterms:W3CDTF">2026-02-02T01:57:48Z</dcterms:created>
  <dcterms:modified xsi:type="dcterms:W3CDTF">2026-02-02T02:21:45Z</dcterms:modified>
</cp:coreProperties>
</file>